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</p:sldMasterIdLst>
  <p:sldIdLst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C400-C4F1-49E2-AAA1-C34F2EA9A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49C33-52BD-4573-A1ED-831B12815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22E7-00E4-402E-B44E-74207213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6A82-38E0-4FE0-BA86-57FCB787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1B812-0366-4830-B1E1-9A34698A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3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2A03-213F-408B-95F0-0A6AFA7E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06BEC-9C48-44ED-B488-58E8AF266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35E1-CD0E-4A00-8B85-6A36B9DE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76809-061D-496B-AEE5-0611FCAB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DDBF-C71F-4F6B-81B3-7BA19BA8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257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E17EF-2AD4-4888-9902-E001D4F136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0F76F-4481-42DD-9050-E42B4137E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F4BEF-1540-40EB-A782-1BFBE5C2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DF02B-CAF6-45DD-A939-409142AF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9FA2-8E3C-4F4A-82B2-378FC0CA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819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2150-2AAA-444B-8C2D-A6B44F4D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47984-E190-47F5-ACDD-E7500785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B8A40-A962-4623-A052-4D3960ED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CBCB-1D2E-450E-8D80-68344C4E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3C6B1-2030-42AB-B076-CB4C7B22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C821-3863-4512-9CED-6973F9F5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00E97-F257-4137-8156-FCBAD79BF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4559-8678-4AB2-B415-A0B328F5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7CEC-967E-4606-8942-B1684027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27EBD-C596-4081-98D3-AF55D3B2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0ED8-7131-4739-B1B8-CC5E7D1B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C360A-8F8E-4BA7-B2B3-7E63CE349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295E9-9FEF-4AFE-AADF-E27DE739C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0461C-7FDA-4571-B4A4-547750F4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97828-2554-4BFB-8CCF-FCACDAD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9C4BD-4E2E-4BA0-BF69-87583FE3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4FE62-5E55-4489-A5ED-E2AA5A0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670B6-3DE4-4918-9535-8C33F5A55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7CA8F-4F77-48C4-9D92-B2E7713FB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7C1E3C-91C2-4BFC-81F4-486B10FD7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E5564-B77F-40F3-AD99-AC13ED0E6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FBC3D-3C9A-4A46-BF80-BDADE57B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080AC-BDC3-4997-A6F8-EEB8AFB20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A98A8-268D-405B-8649-A189636E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0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22C5-5D36-4BF4-A46D-1C4D5E4C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058C6-F88B-41BF-8094-68AB6D7C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226D1-EF94-46A5-AA87-0A457E2F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4D38E-7D54-4BBE-8D40-61B3B91E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7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5B489-C311-4EC6-AFA8-F34D8649D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CEA91-7737-4805-9673-08BEBE7C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81DDF-F876-4459-91D3-453CEAA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FFA4-11E1-4EBB-9266-6817A0DB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F7A00-135F-4239-8A29-702E2564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28B1B-DE54-48A6-9AE5-6DA41B819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64517-C5E4-40EA-939F-F718CA47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5AA0D-007B-44F6-A0EE-ABCE2304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AD883-9366-4504-8790-353CCA13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FBDD-EB5E-4E80-93B7-C3CC8248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4C637-6B65-45D9-BCB2-7CBF45AC3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74F6C3-85C2-4771-90F7-249902D72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059C9-54A9-4693-BD23-68D238D7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8591E-8E00-4809-B392-93A98A79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0C531-E757-4922-A849-4FC63A8B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92B8AB-D3B6-43EC-BC13-5E72C6DE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9B933-BACD-490E-8410-74EFE267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97F81-3BF5-4DFE-9264-4172A02A6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F614-E963-45F3-92A2-34CE14D65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93D2-D4F7-4442-8A26-7B19F29BD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94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40530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chemeClr val="bg1"/>
                </a:solidFill>
              </a:rPr>
              <a:t>Vežba 11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sr-Latn-RS" sz="2800" b="1" dirty="0">
                <a:solidFill>
                  <a:schemeClr val="bg1"/>
                </a:solidFill>
              </a:rPr>
              <a:t>Razmenjivači toplote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r-Latn-RS" b="1" dirty="0">
                <a:solidFill>
                  <a:schemeClr val="bg1"/>
                </a:solidFill>
              </a:rPr>
              <a:t>Termodinamika sa termotehnikom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0817"/>
                <a:ext cx="10515600" cy="5766146"/>
              </a:xfrm>
            </p:spPr>
            <p:txBody>
              <a:bodyPr>
                <a:normAutofit fontScale="92500"/>
              </a:bodyPr>
              <a:lstStyle/>
              <a:p>
                <a:pPr marL="457200" algn="just">
                  <a:lnSpc>
                    <a:spcPct val="150000"/>
                  </a:lnSpc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Rešenje: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b="0" dirty="0">
                  <a:latin typeface="Calibri" panose="020F050202020403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b="0" dirty="0">
                  <a:effectLst/>
                  <a:latin typeface="Calibri" panose="020F050202020403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b="0" dirty="0">
                  <a:effectLst/>
                  <a:latin typeface="Calibri" panose="020F050202020403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=25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b="0" dirty="0">
                  <a:effectLst/>
                  <a:latin typeface="Calibri" panose="020F050202020403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sup>
                            </m:sSubSup>
                          </m:e>
                        </m:d>
                        <m:r>
                          <a:rPr lang="sr-Latn-R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"</m:t>
                                </m:r>
                              </m:sup>
                            </m:sSubSup>
                          </m:e>
                        </m:d>
                      </m:num>
                      <m:den>
                        <m:func>
                          <m:func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"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sr-Latn-R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"</m:t>
                                    </m:r>
                                  </m:sup>
                                </m:sSubSup>
                              </m:den>
                            </m:f>
                          </m:e>
                        </m:func>
                      </m:den>
                    </m:f>
                  </m:oMath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180−25</m:t>
                              </m:r>
                            </m:e>
                          </m:d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100−15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180−25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100−15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=116,5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50000"/>
                  </a:lnSpc>
                  <a:buNone/>
                </a:pP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0817"/>
                <a:ext cx="10515600" cy="5766146"/>
              </a:xfrm>
              <a:blipFill>
                <a:blip r:embed="rId2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89E09D8-00C1-49AC-A64F-83EDE09C4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48" t="22014" r="43479" b="24433"/>
          <a:stretch/>
        </p:blipFill>
        <p:spPr>
          <a:xfrm>
            <a:off x="7818781" y="159027"/>
            <a:ext cx="3922643" cy="3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0817"/>
                <a:ext cx="10515600" cy="5766146"/>
              </a:xfrm>
            </p:spPr>
            <p:txBody>
              <a:bodyPr>
                <a:normAutofit fontScale="85000" lnSpcReduction="1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8.2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dimnih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gasova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ulazu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izlazu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=150℃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cevi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nalazi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ključala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Skicirati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promenu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duž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grejne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Izračunati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srednju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logaritamsku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razliku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 ;  </m:t>
                      </m:r>
                      <m:sSubSup>
                        <m:sSubSup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=150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 ;</m:t>
                      </m:r>
                      <m:sSubSup>
                        <m:sSubSup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</m:t>
                      </m:r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"</m:t>
                                  </m:r>
                                </m:sup>
                              </m:sSubSup>
                            </m:e>
                          </m:d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"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180−100</m:t>
                              </m:r>
                            </m:e>
                          </m:d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150−100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180−100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150−100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=116,5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0817"/>
                <a:ext cx="10515600" cy="5766146"/>
              </a:xfrm>
              <a:blipFill>
                <a:blip r:embed="rId2"/>
                <a:stretch>
                  <a:fillRect l="-174" r="-17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22385D0-ADFD-42BE-98FA-AE07E5FD3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13" y="1806222"/>
            <a:ext cx="3644347" cy="32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4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0817"/>
                <a:ext cx="10515600" cy="5766146"/>
              </a:xfrm>
            </p:spPr>
            <p:txBody>
              <a:bodyPr/>
              <a:lstStyle/>
              <a:p>
                <a:pPr marL="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8.3 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protivstrujnom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razmenjivaču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potrebno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0,025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specifične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gustine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710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specifične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=1,892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rashladiti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Za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hlađenje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koristi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0,1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gustine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specifične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4,186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Izlaznu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rashladne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Srednju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logaritamsku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razliku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izmenjivača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=680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Promene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 u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dijagramu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0817"/>
                <a:ext cx="10515600" cy="5766146"/>
              </a:xfrm>
              <a:blipFill>
                <a:blip r:embed="rId2"/>
                <a:stretch>
                  <a:fillRect l="-522" t="-5814" r="-46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366360-9BA8-4A31-B214-085FDC6CB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237"/>
          <a:stretch/>
        </p:blipFill>
        <p:spPr>
          <a:xfrm>
            <a:off x="8030817" y="3522740"/>
            <a:ext cx="3167270" cy="29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0817"/>
                <a:ext cx="10515600" cy="5766146"/>
              </a:xfrm>
            </p:spPr>
            <p:txBody>
              <a:bodyPr>
                <a:normAutofit fontScale="85000" lnSpcReduction="10000"/>
              </a:bodyPr>
              <a:lstStyle/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=0,025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=710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=1,892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1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=4,186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40℃</m:t>
                      </m:r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1615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=0,025∙710∙1,892∙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120−40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=2687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𝑘𝑊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0817"/>
                <a:ext cx="10515600" cy="5766146"/>
              </a:xfrm>
              <a:blipFill>
                <a:blip r:embed="rId2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934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026" y="450572"/>
                <a:ext cx="12032974" cy="6407428"/>
              </a:xfrm>
            </p:spPr>
            <p:txBody>
              <a:bodyPr>
                <a:normAutofit fontScale="70000" lnSpcReduction="2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0,025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∙1,892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710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4,186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𝑘𝐽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120−40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=16,42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−∆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"</m:t>
                                  </m:r>
                                </m:sup>
                              </m:sSubSup>
                            </m:e>
                          </m:d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"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"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120−16,42</m:t>
                              </m:r>
                            </m:e>
                          </m:d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40−10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120−16,42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40−10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=59,38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sr-Latn-R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∙∆</m:t>
                          </m:r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2687</m:t>
                          </m:r>
                          <m: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sr-Latn-RS" sz="1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</m:d>
                        </m:num>
                        <m:den>
                          <m: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680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∙59,38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=66,5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026" y="450572"/>
                <a:ext cx="12032974" cy="640742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539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0816"/>
                <a:ext cx="10515600" cy="6175513"/>
              </a:xfrm>
            </p:spPr>
            <p:txBody>
              <a:bodyPr>
                <a:normAutofit fontScale="85000" lnSpcReduction="10000"/>
              </a:bodyPr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 8.4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razmenjivaču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paralelnim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tokom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površine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protiče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0,02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gustine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=2500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specifične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𝑘𝑔𝐾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Za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hlađenje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koristi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0,01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početne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temperature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Koeficijent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prolaza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toplote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izmenjivača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iznosi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=1440</m:t>
                    </m:r>
                    <m:f>
                      <m:fPr>
                        <m:type m:val="lin"/>
                        <m:ctrlP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sSup>
                          <m:sSupPr>
                            <m:ctrlP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h𝐾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Odrediti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Kolika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izlazna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toplog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fluida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sr-Latn-R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=?</m:t>
                    </m:r>
                  </m:oMath>
                </a14:m>
                <a:endParaRPr lang="sr-Latn-RS" sz="18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Aft>
                    <a:spcPts val="1000"/>
                  </a:spcAft>
                  <a:buFont typeface="+mj-lt"/>
                  <a:buAutoNum type="alphaLcParenR"/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Kolika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krajnja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rashladne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sr-Latn-RS" sz="18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r-Latn-R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sr-Latn-R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sr-Latn-R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=?</m:t>
                    </m:r>
                  </m:oMath>
                </a14:m>
                <a:endParaRPr lang="sr-Latn-RS" sz="1800" b="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9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9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9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9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9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9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9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9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9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9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sr-Latn-RS" sz="19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sr-Latn-RS" sz="19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sr-Latn-RS" sz="19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9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9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=2500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9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9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9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9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9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9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RS" sz="19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9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9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9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sr-Latn-RS" sz="19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9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9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sr-Latn-RS" sz="19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9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9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sr-Latn-RS" sz="19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sr-Latn-RS" sz="19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sr-Latn-R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sr-Latn-RS" sz="19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 </m:t>
                          </m:r>
                          <m:r>
                            <a:rPr lang="en-U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sr-Latn-RS" sz="19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9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sr-Latn-RS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𝑘𝑔</m:t>
                          </m:r>
                          <m:r>
                            <a:rPr lang="sr-Latn-R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9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sr-Latn-RS" sz="19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sr-Latn-RS" sz="19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sr-Latn-RS" sz="19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19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RS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sr-Latn-RS" sz="19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4,186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9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  <m:r>
                                <a:rPr lang="en-US" sz="19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9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0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=1440</m:t>
                      </m:r>
                      <m:f>
                        <m:fPr>
                          <m:type m:val="lin"/>
                          <m:ctrlPr>
                            <a:rPr lang="sr-Latn-R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𝑘𝐽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h𝐾</m:t>
                          </m:r>
                        </m:den>
                      </m:f>
                      <m:r>
                        <a:rPr lang="sr-Latn-RS" sz="2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=1440</m:t>
                      </m:r>
                      <m:f>
                        <m:fPr>
                          <m:type m:val="lin"/>
                          <m:ctrlPr>
                            <a:rPr lang="sr-Latn-R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𝑘𝐽</m:t>
                          </m:r>
                        </m:num>
                        <m:den>
                          <m:sSup>
                            <m:s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h𝐾</m:t>
                          </m:r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sr-Latn-R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sr-Latn-R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=0,4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𝑘𝑊</m:t>
                          </m:r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sr-Latn-R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r-Latn-RS" sz="18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sr-Latn-RS" sz="19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sr-Latn-RS" sz="19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9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120</m:t>
                      </m:r>
                      <m:r>
                        <a:rPr lang="en-US" sz="19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9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9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sr-Latn-RS" sz="19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</m:t>
                      </m:r>
                      <m:r>
                        <a:rPr lang="en-US" sz="19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℃</m:t>
                      </m:r>
                    </m:oMath>
                  </m:oMathPara>
                </a14:m>
                <a:endParaRPr lang="sr-Latn-RS" sz="1900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0816"/>
                <a:ext cx="10515600" cy="6175513"/>
              </a:xfrm>
              <a:blipFill>
                <a:blip r:embed="rId2"/>
                <a:stretch>
                  <a:fillRect l="-174" t="-4640" r="-17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784D3F-174F-4964-8E5B-015CCA0C7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076" y="2133600"/>
            <a:ext cx="3201724" cy="30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0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10817"/>
                <a:ext cx="10515600" cy="5766146"/>
              </a:xfrm>
            </p:spPr>
            <p:txBody>
              <a:bodyPr/>
              <a:lstStyle/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0,02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∙2500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01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sr-Latn-RS" sz="18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4,186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𝑘𝐽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𝑘𝑔𝐾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=41,86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=1,2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𝑘𝑆</m:t>
                          </m:r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𝑘𝑊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∙18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𝑘𝑊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=0,14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2489EC-CB64-4644-93DA-CB3D251B6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10817"/>
                <a:ext cx="10515600" cy="576614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30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B518E-9347-4B85-9CEB-F8F57D80B2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02365"/>
                <a:ext cx="10515600" cy="5474598"/>
              </a:xfrm>
            </p:spPr>
            <p:txBody>
              <a:bodyPr/>
              <a:lstStyle/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f>
                                <m:f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sr-Latn-R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sr-Latn-R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1+1,2</m:t>
                                  </m:r>
                                </m:e>
                              </m:d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0,14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1+1,2</m:t>
                          </m:r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=0,12</m:t>
                      </m:r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120−10</m:t>
                          </m:r>
                        </m:e>
                      </m:d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0,12=13,2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=120−13,2=106,8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𝑘𝑊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∙13,2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=660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𝑘𝑊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"</m:t>
                              </m:r>
                            </m:sup>
                          </m:sSubSup>
                        </m:e>
                      </m:d>
                      <m:f>
                        <m:f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120−10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1,2∙0,12=15,84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b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+∆</m:t>
                      </m:r>
                      <m:sSup>
                        <m:sSupPr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=10+15,84=25,84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℃</m:t>
                          </m:r>
                        </m:e>
                      </m:d>
                    </m:oMath>
                  </m:oMathPara>
                </a14:m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AB518E-9347-4B85-9CEB-F8F57D80B2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02365"/>
                <a:ext cx="10515600" cy="54745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22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CB61-71E5-4659-88F8-331EAF39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latin typeface="+mn-lt"/>
                <a:cs typeface="Arial" panose="020B0604020202020204" pitchFamily="34" charset="0"/>
              </a:rPr>
              <a:t>Razmenjivači toplote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B4F4-0FAB-46C8-A7BB-27FB21B82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To su najrasprostranjeniji toplotni aparati u kojima se razmenjuje toplota izmedju dva fluida. Uvek su prisutni sa ciljem da se ostvari grejanje ili hladjenje. Razlikujemo:</a:t>
            </a:r>
          </a:p>
          <a:p>
            <a:pPr marL="0" indent="0" algn="just">
              <a:buNone/>
            </a:pP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sr-Latn-RS" sz="2800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r-Latn-R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Grejani (hladjeni) </a:t>
            </a:r>
            <a:r>
              <a:rPr lang="sr-Latn-RS" sz="2800" i="1" dirty="0">
                <a:latin typeface="Arial" panose="020B0604020202020204" pitchFamily="34" charset="0"/>
                <a:cs typeface="Arial" panose="020B0604020202020204" pitchFamily="34" charset="0"/>
              </a:rPr>
              <a:t>fluid- oznaka ’’</a:t>
            </a:r>
          </a:p>
          <a:p>
            <a:pPr marL="0" indent="0" algn="just">
              <a:buNone/>
            </a:pPr>
            <a:r>
              <a:rPr lang="sr-Latn-RS" sz="2800" i="1" dirty="0">
                <a:latin typeface="Arial" panose="020B0604020202020204" pitchFamily="34" charset="0"/>
                <a:cs typeface="Arial" panose="020B0604020202020204" pitchFamily="34" charset="0"/>
              </a:rPr>
              <a:t>			- </a:t>
            </a:r>
            <a:r>
              <a:rPr lang="sr-Latn-R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Grejni (rashladni) </a:t>
            </a:r>
            <a:r>
              <a:rPr lang="sr-Latn-RS" sz="2800" i="1" dirty="0">
                <a:latin typeface="Arial" panose="020B0604020202020204" pitchFamily="34" charset="0"/>
                <a:cs typeface="Arial" panose="020B0604020202020204" pitchFamily="34" charset="0"/>
              </a:rPr>
              <a:t>fluid- oznaka ’</a:t>
            </a:r>
          </a:p>
          <a:p>
            <a:pPr algn="just"/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Razmenjivači imaju široku primenu u postrojenjima centralnog grejanja i za pripremu tople vode (bojleri, radijatori, kaloriferi), zatim u rashladnim mašinama.</a:t>
            </a:r>
          </a:p>
          <a:p>
            <a:pPr algn="just"/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Procesi u razmenjivačima toplote su stacionarni strujni procesi.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608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86FC-3A0C-4229-8BE2-3969350B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latin typeface="+mn-lt"/>
                <a:cs typeface="Arial" panose="020B0604020202020204" pitchFamily="34" charset="0"/>
              </a:rPr>
              <a:t>Razmenjivači toplote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5E052-5236-4A93-913F-58EFF0EA0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Dele se na:</a:t>
            </a:r>
          </a:p>
          <a:p>
            <a:pPr marL="1965960" lvl="4" indent="-457200" algn="just">
              <a:buFont typeface="+mj-lt"/>
              <a:buAutoNum type="arabicPeriod"/>
            </a:pPr>
            <a:r>
              <a:rPr lang="sr-Latn-RS" sz="2400" i="1" dirty="0">
                <a:latin typeface="Arial" panose="020B0604020202020204" pitchFamily="34" charset="0"/>
                <a:cs typeface="Arial" panose="020B0604020202020204" pitchFamily="34" charset="0"/>
              </a:rPr>
              <a:t>Rekuperatore;</a:t>
            </a:r>
          </a:p>
          <a:p>
            <a:pPr marL="1965960" lvl="4" indent="-457200" algn="just">
              <a:buFont typeface="+mj-lt"/>
              <a:buAutoNum type="arabicPeriod"/>
            </a:pPr>
            <a:r>
              <a:rPr lang="sr-Latn-RS" sz="2400" i="1" dirty="0">
                <a:latin typeface="Arial" panose="020B0604020202020204" pitchFamily="34" charset="0"/>
                <a:cs typeface="Arial" panose="020B0604020202020204" pitchFamily="34" charset="0"/>
              </a:rPr>
              <a:t>Regeneratore;</a:t>
            </a:r>
          </a:p>
          <a:p>
            <a:pPr marL="1965960" lvl="4" indent="-457200" algn="just">
              <a:buFont typeface="+mj-lt"/>
              <a:buAutoNum type="arabicPeriod"/>
            </a:pPr>
            <a:r>
              <a:rPr lang="sr-Latn-RS" sz="2400" i="1" dirty="0">
                <a:latin typeface="Arial" panose="020B0604020202020204" pitchFamily="34" charset="0"/>
                <a:cs typeface="Arial" panose="020B0604020202020204" pitchFamily="34" charset="0"/>
              </a:rPr>
              <a:t>Razmenjivače sa mešanjem;</a:t>
            </a:r>
          </a:p>
          <a:p>
            <a:pPr marL="0" indent="0" algn="just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Postoji suštinska razlika izmedju ova dva navedena tipa površinskih izmenjivača toplote. Kod rekuperativnih izmenjivača u isto vreme struji i grejani i grejni fluid pa je promena temperature grejne površine ustaljena (stacionarna).</a:t>
            </a:r>
          </a:p>
          <a:p>
            <a:pPr marL="0" indent="0" algn="just">
              <a:buNone/>
            </a:pPr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Kod regenerativnih izmenjivača prvo struji jedan fluid, pa posle izvesnog vremena drugi fluid, tako da je promena temperature grejne površine nestacionarna.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2154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938-1674-4DFC-A5A5-63FF8A43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53"/>
            <a:ext cx="10515600" cy="1325563"/>
          </a:xfrm>
        </p:spPr>
        <p:txBody>
          <a:bodyPr/>
          <a:lstStyle/>
          <a:p>
            <a:r>
              <a:rPr lang="sr-Latn-RS" b="1" dirty="0">
                <a:cs typeface="Arial" panose="020B0604020202020204" pitchFamily="34" charset="0"/>
              </a:rPr>
              <a:t>Rekuperativni izmenjivači toplote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3BDD7-7578-449D-A4D2-723C51EE4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81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Razlikujemo tri vrste prema toku fluida:</a:t>
            </a:r>
          </a:p>
          <a:p>
            <a:pPr marL="2514600" lvl="6" indent="-457200" algn="just">
              <a:buFont typeface="+mj-lt"/>
              <a:buAutoNum type="arabicPeriod"/>
            </a:pPr>
            <a:r>
              <a:rPr lang="sr-Latn-RS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Sa paralelnim tokom;</a:t>
            </a:r>
          </a:p>
          <a:p>
            <a:pPr marL="2514600" lvl="6" indent="-457200" algn="just">
              <a:buFont typeface="+mj-lt"/>
              <a:buAutoNum type="arabicPeriod"/>
            </a:pPr>
            <a:r>
              <a:rPr lang="sr-Latn-RS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Sa suprotnim tokom;</a:t>
            </a:r>
          </a:p>
          <a:p>
            <a:pPr marL="2514600" lvl="6" indent="-457200" algn="just">
              <a:buFont typeface="+mj-lt"/>
              <a:buAutoNum type="arabicPeriod"/>
            </a:pPr>
            <a:r>
              <a:rPr lang="sr-Latn-RS" sz="16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Sa unakrsnim tokom.</a:t>
            </a:r>
          </a:p>
          <a:p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4C934595-CDD2-43CF-87DE-82A067595E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8371" y="2597702"/>
                <a:ext cx="9745646" cy="4257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sr-Latn-R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Toplotni fluks koji grejni (rashladni) fluid predaje grejanom (hladjenom):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p>
                        <m:sSupPr>
                          <m:ctrlP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p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sr-Latn-R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sr-Latn-R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sSup>
                        <m:sSupPr>
                          <m:ctrlP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sr-Latn-R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r-Latn-R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𝑑𝑡</m:t>
                      </m:r>
                      <m:r>
                        <a:rPr lang="sr-Latn-R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sr-Latn-R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p>
                        <m:sSup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p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𝜌</m:t>
                          </m:r>
                        </m:e>
                        <m:sub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sSup>
                        <m:sSup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𝑑𝑡</m:t>
                      </m:r>
                      <m:r>
                        <a:rPr lang="sr-Latn-R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sr-Latn-R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Znak „-“ u prvoj relaciji označava predaju toplote. Kada je strujanje fluida stacionarno, onda su ovi fluksevi jednaki.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p>
                        <m:sSup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p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sr-Latn-R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p>
                        <m:sSup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p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r>
                        <a:rPr lang="sr-Latn-R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sSup>
                        <m:sSup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sr-Latn-R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</m:t>
                      </m:r>
                      <m:sSup>
                        <m:sSup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sup>
                      </m:sSup>
                      <m:r>
                        <a:rPr lang="sr-Latn-R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R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r-Latn-R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RS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sr-Latn-R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4C934595-CDD2-43CF-87DE-82A067595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71" y="2597702"/>
                <a:ext cx="9745646" cy="4257123"/>
              </a:xfrm>
              <a:prstGeom prst="rect">
                <a:avLst/>
              </a:prstGeom>
              <a:blipFill>
                <a:blip r:embed="rId2"/>
                <a:stretch>
                  <a:fillRect l="-626" t="-2722" r="-56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BA730A-E882-4865-83EF-E1148C14AC49}"/>
              </a:ext>
            </a:extLst>
          </p:cNvPr>
          <p:cNvSpPr txBox="1"/>
          <p:nvPr/>
        </p:nvSpPr>
        <p:spPr>
          <a:xfrm>
            <a:off x="3239128" y="3222933"/>
            <a:ext cx="214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Zapreminski protok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F3EABE-BB0B-496A-8CBE-BC9EB0B36F95}"/>
              </a:ext>
            </a:extLst>
          </p:cNvPr>
          <p:cNvSpPr txBox="1"/>
          <p:nvPr/>
        </p:nvSpPr>
        <p:spPr>
          <a:xfrm>
            <a:off x="4330532" y="3456334"/>
            <a:ext cx="214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Gustina fluida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6705C0-22EF-4039-BCFB-F8996865ABAE}"/>
              </a:ext>
            </a:extLst>
          </p:cNvPr>
          <p:cNvSpPr txBox="1"/>
          <p:nvPr/>
        </p:nvSpPr>
        <p:spPr>
          <a:xfrm>
            <a:off x="5046756" y="3706935"/>
            <a:ext cx="214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Toplotni kapacitet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27731A-9AC4-4878-A94C-4310991EFC12}"/>
              </a:ext>
            </a:extLst>
          </p:cNvPr>
          <p:cNvSpPr txBox="1"/>
          <p:nvPr/>
        </p:nvSpPr>
        <p:spPr>
          <a:xfrm>
            <a:off x="6130300" y="3230801"/>
            <a:ext cx="214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Vodeni ekvivalent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53838D4-E334-43F9-AE5E-8937D896F08A}"/>
              </a:ext>
            </a:extLst>
          </p:cNvPr>
          <p:cNvCxnSpPr>
            <a:cxnSpLocks/>
          </p:cNvCxnSpPr>
          <p:nvPr/>
        </p:nvCxnSpPr>
        <p:spPr>
          <a:xfrm>
            <a:off x="6375852" y="3138520"/>
            <a:ext cx="0" cy="184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38F0AD-2692-4EB9-978E-F990A1C46BC2}"/>
              </a:ext>
            </a:extLst>
          </p:cNvPr>
          <p:cNvCxnSpPr>
            <a:cxnSpLocks/>
          </p:cNvCxnSpPr>
          <p:nvPr/>
        </p:nvCxnSpPr>
        <p:spPr>
          <a:xfrm>
            <a:off x="5043013" y="3136392"/>
            <a:ext cx="3743" cy="1866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DC5B984-6CD2-4EDE-A6AB-A9E7D7058C63}"/>
              </a:ext>
            </a:extLst>
          </p:cNvPr>
          <p:cNvCxnSpPr>
            <a:cxnSpLocks/>
          </p:cNvCxnSpPr>
          <p:nvPr/>
        </p:nvCxnSpPr>
        <p:spPr>
          <a:xfrm>
            <a:off x="5535640" y="3137473"/>
            <a:ext cx="0" cy="414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9D1B46-0B69-4441-A19E-6A8C9AB9866A}"/>
              </a:ext>
            </a:extLst>
          </p:cNvPr>
          <p:cNvCxnSpPr>
            <a:cxnSpLocks/>
          </p:cNvCxnSpPr>
          <p:nvPr/>
        </p:nvCxnSpPr>
        <p:spPr>
          <a:xfrm>
            <a:off x="5965954" y="3107270"/>
            <a:ext cx="418792" cy="5745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1B2C577-C521-436D-97F2-41493B60E084}"/>
              </a:ext>
            </a:extLst>
          </p:cNvPr>
          <p:cNvSpPr txBox="1"/>
          <p:nvPr/>
        </p:nvSpPr>
        <p:spPr>
          <a:xfrm>
            <a:off x="3239127" y="4438738"/>
            <a:ext cx="214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Zapreminski protok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B3DBCD-E633-4162-88D3-94247FCDF9D2}"/>
              </a:ext>
            </a:extLst>
          </p:cNvPr>
          <p:cNvSpPr txBox="1"/>
          <p:nvPr/>
        </p:nvSpPr>
        <p:spPr>
          <a:xfrm>
            <a:off x="4093307" y="4853102"/>
            <a:ext cx="214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Gustina fluida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9750BA-DA87-411C-9905-DB4749326F31}"/>
              </a:ext>
            </a:extLst>
          </p:cNvPr>
          <p:cNvSpPr txBox="1"/>
          <p:nvPr/>
        </p:nvSpPr>
        <p:spPr>
          <a:xfrm>
            <a:off x="5568326" y="4958890"/>
            <a:ext cx="214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Toplotni kapacitet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BD37FA-96A1-4562-83E8-321B49DC6936}"/>
              </a:ext>
            </a:extLst>
          </p:cNvPr>
          <p:cNvSpPr txBox="1"/>
          <p:nvPr/>
        </p:nvSpPr>
        <p:spPr>
          <a:xfrm>
            <a:off x="6119438" y="4571238"/>
            <a:ext cx="214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Vodeni ekvivalent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EB9F2D-C2EA-4ADD-A28F-FF19932A90CF}"/>
              </a:ext>
            </a:extLst>
          </p:cNvPr>
          <p:cNvCxnSpPr>
            <a:cxnSpLocks/>
          </p:cNvCxnSpPr>
          <p:nvPr/>
        </p:nvCxnSpPr>
        <p:spPr>
          <a:xfrm>
            <a:off x="7189018" y="4372348"/>
            <a:ext cx="0" cy="184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710632-A132-4C21-B358-6C1DDB71EB0F}"/>
              </a:ext>
            </a:extLst>
          </p:cNvPr>
          <p:cNvCxnSpPr>
            <a:cxnSpLocks/>
          </p:cNvCxnSpPr>
          <p:nvPr/>
        </p:nvCxnSpPr>
        <p:spPr>
          <a:xfrm flipH="1">
            <a:off x="4936525" y="4408247"/>
            <a:ext cx="85477" cy="148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CBF7F23-90E9-423F-AAEA-2E4453DDBC47}"/>
              </a:ext>
            </a:extLst>
          </p:cNvPr>
          <p:cNvCxnSpPr>
            <a:cxnSpLocks/>
          </p:cNvCxnSpPr>
          <p:nvPr/>
        </p:nvCxnSpPr>
        <p:spPr>
          <a:xfrm>
            <a:off x="5535640" y="4464628"/>
            <a:ext cx="0" cy="5254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A530E2C-9324-4E9F-95A7-EAB783793B0A}"/>
              </a:ext>
            </a:extLst>
          </p:cNvPr>
          <p:cNvCxnSpPr>
            <a:cxnSpLocks/>
          </p:cNvCxnSpPr>
          <p:nvPr/>
        </p:nvCxnSpPr>
        <p:spPr>
          <a:xfrm>
            <a:off x="5835955" y="4415068"/>
            <a:ext cx="453633" cy="62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5C479F6F-2BA4-47F4-9239-2E9709A2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954" y="707904"/>
            <a:ext cx="2166142" cy="14010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3509858-5D4D-44FF-BE49-CC256B8F9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912" y="2174525"/>
            <a:ext cx="2124174" cy="141774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8353E6B-2AFB-46B1-A69A-740EF9A17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8954" y="3624798"/>
            <a:ext cx="2124173" cy="17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9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5BCA5-747F-48EE-9947-CAAAE618A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cs typeface="Arial" panose="020B0604020202020204" pitchFamily="34" charset="0"/>
              </a:rPr>
              <a:t>Određivanje grejne površine</a:t>
            </a:r>
            <a:br>
              <a:rPr lang="en-US" dirty="0">
                <a:latin typeface="+mn-lt"/>
              </a:rPr>
            </a:b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E61E7-EB54-4F49-85CC-6CFA3C90F3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690688"/>
                <a:ext cx="5009323" cy="4096372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0" indent="-457200" algn="just">
                  <a:buFont typeface="+mj-lt"/>
                  <a:buAutoNum type="alphaLcParenR"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Razmenjivači sa paralelnim tokom</a:t>
                </a: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Neka su poznate sve temperature, i vodeni ekvivalenti koeficijent prolaza toplote(k). Tada je razmenjeni toplotni fluks: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Φ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Pa je grejna površina: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num>
                        <m:den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∙∆</m:t>
                          </m:r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Promena temperatura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′′</m:t>
                            </m:r>
                          </m:sup>
                        </m:sSup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′′</m:t>
                            </m:r>
                          </m:sup>
                        </m:sSup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je logaritamska. Srednja logaritamska temperaturna razlika: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sr-Latn-R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sr-Latn-R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𝑠𝑟</m:t>
                        </m:r>
                      </m:sub>
                    </m:sSub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sSub>
                          <m:sSubPr>
                            <m:ctrlPr>
                              <a:rPr lang="sr-Latn-R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sr-Latn-R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sr-Latn-R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−∆</m:t>
                        </m:r>
                        <m:sSub>
                          <m:sSubPr>
                            <m:ctrlPr>
                              <a:rPr lang="sr-Latn-R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sr-Latn-R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sr-Latn-R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sr-Latn-R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R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sr-Latn-R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sr-Latn-R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sr-Latn-R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den>
                    </m:f>
                  </m:oMath>
                </a14:m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,pri čemu je:</a:t>
                </a:r>
                <a14:m>
                  <m:oMath xmlns:m="http://schemas.openxmlformats.org/officeDocument/2006/math">
                    <m:r>
                      <a:rPr lang="sr-Latn-R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′′</m:t>
                            </m:r>
                          </m:sup>
                        </m:sSup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sr-Latn-R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endParaRPr lang="sr-Latn-RS" sz="2800" b="0" i="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′′</m:t>
                              </m:r>
                            </m:sup>
                          </m:sSup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E61E7-EB54-4F49-85CC-6CFA3C90F3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690688"/>
                <a:ext cx="5009323" cy="4096372"/>
              </a:xfrm>
              <a:blipFill>
                <a:blip r:embed="rId2"/>
                <a:stretch>
                  <a:fillRect l="-1217" t="-2827" r="-121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CB3355F-FE62-46B3-B2D3-D41B4A32A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27951" r="14534" b="41600"/>
          <a:stretch/>
        </p:blipFill>
        <p:spPr>
          <a:xfrm>
            <a:off x="1795246" y="3738874"/>
            <a:ext cx="3096344" cy="2736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EDDEB-27D2-46B9-8B8E-02CA67379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35" y="1356180"/>
            <a:ext cx="5505165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1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3A72B-3EBB-42D8-B68C-F0FF0EAB1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cs typeface="Arial" panose="020B0604020202020204" pitchFamily="34" charset="0"/>
              </a:rPr>
              <a:t>Određivanje grejne površine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8762F-763A-42C0-AE8A-5D61478D0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83964" y="1825625"/>
                <a:ext cx="5469835" cy="4351338"/>
              </a:xfrm>
            </p:spPr>
            <p:txBody>
              <a:bodyPr>
                <a:normAutofit fontScale="55000" lnSpcReduction="20000"/>
              </a:bodyPr>
              <a:lstStyle/>
              <a:p>
                <a:pPr marL="457200" indent="-457200" algn="just">
                  <a:buFont typeface="+mj-lt"/>
                  <a:buAutoNum type="alphaLcParenR" startAt="2"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Razmenjivači sa suprotnim tokom</a:t>
                </a: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Neka su poznate sve temperature, i vodeni ekvivalenti koeficijent prolaza toplote(k).</a:t>
                </a: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Pa je grejna površina: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num>
                        <m:den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∙∆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Promena temperatura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′′</m:t>
                            </m:r>
                          </m:sup>
                        </m:sSup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′′</m:t>
                            </m:r>
                          </m:sup>
                        </m:sSup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je logaritamska. Srednja logaritamska temperaturna razlika: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𝑠𝑟</m:t>
                        </m:r>
                        <m: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sSub>
                          <m:sSub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−∆</m:t>
                        </m:r>
                        <m:sSub>
                          <m:sSub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R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sr-Latn-R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sr-Latn-R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sr-Latn-R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sr-Latn-R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</m:den>
                    </m:f>
                  </m:oMath>
                </a14:m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,pri čemu je:</a:t>
                </a:r>
                <a14:m>
                  <m:oMath xmlns:m="http://schemas.openxmlformats.org/officeDocument/2006/math">
                    <m:r>
                      <a:rPr lang="sr-Latn-R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sr-Latn-R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′′</m:t>
                            </m:r>
                          </m:sup>
                        </m:sSup>
                      </m:e>
                      <m:sub>
                        <m: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sr-Latn-R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endParaRPr lang="sr-Latn-RS" sz="28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′′</m:t>
                              </m:r>
                            </m:sup>
                          </m:sSup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buFont typeface="+mj-lt"/>
                  <a:buAutoNum type="alphaLcParenR" startAt="3"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Razmenjivači sa unakrsnim tokom</a:t>
                </a: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Proračun se vrši na isti način kao kod razmenjivača sa suprotnim tokom samo što se</a:t>
                </a:r>
                <a14:m>
                  <m:oMath xmlns:m="http://schemas.openxmlformats.org/officeDocument/2006/math">
                    <m:r>
                      <a:rPr lang="sr-Latn-R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𝑠𝑟</m:t>
                        </m:r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sr-Latn-R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treba pomnožiti sa popravnim koeficijentom koji se očitava sa dijagrama: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𝑠𝑟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𝑠𝑟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sr-Latn-R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8762F-763A-42C0-AE8A-5D61478D0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83964" y="1825625"/>
                <a:ext cx="5469835" cy="4351338"/>
              </a:xfrm>
              <a:blipFill>
                <a:blip r:embed="rId2"/>
                <a:stretch>
                  <a:fillRect l="-446" t="-1681" r="-446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2C8FDD0-9AE8-4A40-A0E4-775455F855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37400" r="16400" b="36350"/>
          <a:stretch/>
        </p:blipFill>
        <p:spPr>
          <a:xfrm>
            <a:off x="1705623" y="3979180"/>
            <a:ext cx="2851517" cy="2376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1A03B-9B52-475C-9BA1-08583CB14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799" y="1690688"/>
            <a:ext cx="5505165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A5BF1-1403-45B6-924B-224A8AF21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cs typeface="Arial" panose="020B0604020202020204" pitchFamily="34" charset="0"/>
              </a:rPr>
              <a:t>Određivanje izlaznih temperatura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A8312-F3ED-4FF5-A4F2-FA40A24609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457200" indent="-457200" algn="just">
                  <a:buFont typeface="+mj-lt"/>
                  <a:buAutoNum type="alphaLcParenR"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Razmenjivači sa paralelnim tokom</a:t>
                </a: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Temperatura grejnog fluida: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  <m:d>
                        <m:d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′′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Temperatura grejanog fluida: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sr-Latn-R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′′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Popravni koeficijent: (može se dobiti i sa dijagrama)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sr-Latn-R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sr-Latn-R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R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R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sr-Latn-R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R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RS" sz="2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𝑘𝑆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sr-Latn-RS" sz="2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Toplotni fluks se računa prema sledećem izrazu: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</m:sub>
                      </m:sSub>
                      <m:r>
                        <a:rPr lang="sr-Latn-R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r-Latn-R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p>
                        <m:sSupPr>
                          <m:ctrlP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R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  <m:r>
                        <a:rPr lang="sr-Latn-R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𝑘𝑊</m:t>
                          </m:r>
                        </m:e>
                      </m:d>
                    </m:oMath>
                  </m:oMathPara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BA8312-F3ED-4FF5-A4F2-FA40A24609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94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78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B3294-7CC0-4B1D-88F7-2909700F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cs typeface="Arial" panose="020B0604020202020204" pitchFamily="34" charset="0"/>
              </a:rPr>
              <a:t>Određivanje izlaznih temperatura</a:t>
            </a:r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78E42-663E-4D64-8972-F3C8E4F2C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457200" indent="-457200" algn="just">
                  <a:buFont typeface="+mj-lt"/>
                  <a:buAutoNum type="alphaLcParenR" startAt="2"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Razmenjivači sa suprotnim tokom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𝜓</m:t>
                      </m:r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′′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′′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𝜓</m:t>
                      </m:r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′′</m:t>
                              </m:r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Popravni koeficijent : (može se dobiti i sa dijagrama)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𝜓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  <m:r>
                                        <a:rPr lang="sr-Latn-R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𝑘𝑆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sr-Latn-RS" sz="2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R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𝑘𝑆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sr-Latn-RS" sz="2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sup>
                          </m:sSup>
                        </m:den>
                      </m:f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sr-Latn-R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Toplotni fluks se računa prema sledećem izrazu: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Φ</m:t>
                          </m:r>
                        </m:e>
                        <m:sub>
                          <m:r>
                            <a:rPr lang="sr-Latn-R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p>
                        <m:sSup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sr-Latn-R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r-Latn-R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sr-Latn-R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𝜓</m:t>
                      </m:r>
                      <m:r>
                        <a:rPr lang="sr-Latn-R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𝑘𝑊</m:t>
                          </m:r>
                        </m:e>
                      </m:d>
                    </m:oMath>
                  </m:oMathPara>
                </a14:m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sr-Latn-R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78E42-663E-4D64-8972-F3C8E4F2C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94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39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C682-70F5-49D8-84F1-8DD06D97F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Zadaci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3A7987-6038-42AA-AD54-27EFC0D2F6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Zadatak</a:t>
                </a:r>
                <a:r>
                  <a:rPr lang="en-U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8.1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međuhladnjaku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kompresora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suprotnim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tokom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zagrejani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vazduh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hladi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180℃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100℃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vodom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koja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tome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zagreje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15℃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25℃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Izračunati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srednju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logaritamsku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razliku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temperatura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to: </a:t>
                </a:r>
                <a:endParaRPr lang="sr-Latn-R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tačnom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postupku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1000"/>
                  </a:spcAft>
                  <a:buNone/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približnom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postupku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sr-Latn-R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3A7987-6038-42AA-AD54-27EFC0D2F6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6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C59193D-1539-4D41-9E30-6AC9CA4A0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846" y="4027554"/>
            <a:ext cx="3109615" cy="25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20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1230</Words>
  <Application>Microsoft Office PowerPoint</Application>
  <PresentationFormat>Widescreen</PresentationFormat>
  <Paragraphs>155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Vežba 11 Razmenjivači toplote</vt:lpstr>
      <vt:lpstr>Razmenjivači toplote</vt:lpstr>
      <vt:lpstr>Razmenjivači toplote</vt:lpstr>
      <vt:lpstr>Rekuperativni izmenjivači toplote</vt:lpstr>
      <vt:lpstr>Određivanje grejne površine </vt:lpstr>
      <vt:lpstr>Određivanje grejne površine</vt:lpstr>
      <vt:lpstr>Određivanje izlaznih temperatura</vt:lpstr>
      <vt:lpstr>Određivanje izlaznih temperatura</vt:lpstr>
      <vt:lpstr>Zadaci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Vežba 4 Unutrašnja energija</dc:title>
  <dc:creator>Milena</dc:creator>
  <cp:lastModifiedBy>Milena</cp:lastModifiedBy>
  <cp:revision>76</cp:revision>
  <dcterms:created xsi:type="dcterms:W3CDTF">2021-03-25T15:13:20Z</dcterms:created>
  <dcterms:modified xsi:type="dcterms:W3CDTF">2021-05-25T08:26:45Z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